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76" r:id="rId4"/>
    <p:sldId id="286" r:id="rId5"/>
    <p:sldId id="287" r:id="rId6"/>
    <p:sldId id="275" r:id="rId7"/>
    <p:sldId id="257" r:id="rId8"/>
    <p:sldId id="270" r:id="rId9"/>
    <p:sldId id="274" r:id="rId10"/>
    <p:sldId id="273" r:id="rId11"/>
    <p:sldId id="277" r:id="rId12"/>
    <p:sldId id="263" r:id="rId13"/>
    <p:sldId id="265" r:id="rId14"/>
    <p:sldId id="281" r:id="rId15"/>
    <p:sldId id="280" r:id="rId16"/>
    <p:sldId id="259" r:id="rId17"/>
    <p:sldId id="279" r:id="rId18"/>
    <p:sldId id="282" r:id="rId19"/>
    <p:sldId id="288" r:id="rId20"/>
    <p:sldId id="289" r:id="rId21"/>
    <p:sldId id="285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123EAAC-5202-4A1F-8C03-3256ACB9CE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2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 the first day of the new curriculum’s launch, Gordon professor of medical education Richard </a:t>
            </a:r>
            <a:r>
              <a:rPr lang="en-US" dirty="0" err="1"/>
              <a:t>Schwartzstein</a:t>
            </a:r>
            <a:r>
              <a:rPr lang="en-US" dirty="0"/>
              <a:t> leads an orientation in a large group classroom equipped with interactive technologies that facilitate case-based collaborative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B1D90312-B4A2-49E9-BCA9-8F0340B83B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5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63090-8099-4FBB-B79C-E879C7EC4E19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5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A54A-BEC2-4117-B049-8CF840D18791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4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05C-A9AE-48C9-BB7F-C2F5F24537A6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5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F4E7-D1E7-4D53-8618-B0AF3DDE5C5F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6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EDFE-565E-42FC-ADA3-CCF2AE4B4EFA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2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206C-B92C-4F98-BBA4-D0B82CF8A09E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3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77DE-9464-491B-9292-DB9CBA25E37D}" type="datetime1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1D56-2556-4B53-84DD-691283403171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21EE-941C-43D4-A220-8114DEB96D5D}" type="datetime1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6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FBC2-B8E4-4A7A-8810-7C86D266211A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0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4945-A036-4432-A79D-B85E46CC140E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3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049A-C5E4-469C-9AB6-B899C4EAC8CD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A9687-B42F-400B-A158-4D75CC50E1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8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digihealth.education@gmail.co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0.png"/><Relationship Id="rId2" Type="http://schemas.openxmlformats.org/officeDocument/2006/relationships/hyperlink" Target="https://forms.gle/j4M6WC4hQGrynbL7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591" y="4708585"/>
            <a:ext cx="9144000" cy="1156781"/>
          </a:xfrm>
        </p:spPr>
        <p:txBody>
          <a:bodyPr>
            <a:normAutofit/>
          </a:bodyPr>
          <a:lstStyle/>
          <a:p>
            <a:r>
              <a:rPr lang="en-US" sz="39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mailto:digihealth.education@gmail.com</a:t>
            </a:r>
            <a:endParaRPr lang="en-US" sz="3900" b="1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i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0"/>
          <p:cNvSpPr>
            <a:spLocks noGrp="1"/>
          </p:cNvSpPr>
          <p:nvPr>
            <p:ph type="ctrTitle"/>
          </p:nvPr>
        </p:nvSpPr>
        <p:spPr>
          <a:xfrm>
            <a:off x="1150513" y="2852338"/>
            <a:ext cx="9144000" cy="1608218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Perpetua" panose="02020502060401020303" pitchFamily="18" charset="0"/>
                <a:cs typeface="Times New Roman" panose="02020603050405020304" pitchFamily="18" charset="0"/>
              </a:rPr>
              <a:t>Innovative Digital Skills &amp; Teaching Methods 4 Effective Health Education in Lebanon &amp; Syria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Digihealth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190" y="1572754"/>
            <a:ext cx="12190413" cy="1856246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07" y="2128838"/>
            <a:ext cx="10619509" cy="1413597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shift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traditional methods of classroom-based teaching to an up-dated constructivist approach of student- </a:t>
            </a:r>
            <a:r>
              <a:rPr lang="en-GB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centred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10025"/>
            <a:ext cx="10515600" cy="25050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Medical </a:t>
            </a:r>
            <a:r>
              <a:rPr lang="en-US" dirty="0"/>
              <a:t>education is not about the transmission of information, but about the transformation of the learner. </a:t>
            </a:r>
            <a:endParaRPr lang="en-US" dirty="0" smtClean="0"/>
          </a:p>
          <a:p>
            <a:r>
              <a:rPr lang="en-US" dirty="0" smtClean="0"/>
              <a:t>Transformative </a:t>
            </a:r>
            <a:r>
              <a:rPr lang="en-US" dirty="0"/>
              <a:t>learning </a:t>
            </a:r>
            <a:r>
              <a:rPr lang="en-US" dirty="0" smtClean="0"/>
              <a:t>environment: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with the physical </a:t>
            </a:r>
            <a:r>
              <a:rPr lang="en-US" dirty="0" smtClean="0"/>
              <a:t>spaces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with the way the curriculum is structured and </a:t>
            </a:r>
            <a:r>
              <a:rPr lang="en-US" dirty="0" smtClean="0"/>
              <a:t>taught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knowledge through </a:t>
            </a:r>
            <a:r>
              <a:rPr lang="en-US" dirty="0"/>
              <a:t>lectures and </a:t>
            </a:r>
            <a:r>
              <a:rPr lang="en-US" dirty="0" smtClean="0"/>
              <a:t>texts to create knowledge and collaborate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73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Support Lebanese and Syrian HEIs in adopting and implementing effective new technologies of digital skills and learning methods for an active and </a:t>
            </a:r>
            <a:r>
              <a:rPr lang="en-GB" dirty="0">
                <a:solidFill>
                  <a:srgbClr val="FF0000"/>
                </a:solidFill>
              </a:rPr>
              <a:t>collaborative</a:t>
            </a:r>
            <a:r>
              <a:rPr lang="en-GB" dirty="0"/>
              <a:t> learning.</a:t>
            </a:r>
            <a:endParaRPr lang="en-US" dirty="0"/>
          </a:p>
          <a:p>
            <a:pPr lvl="0"/>
            <a:r>
              <a:rPr lang="en-GB" dirty="0"/>
              <a:t>Develop the ability of academic staff at health disciplines in Lebanese and Syrian HEIs to employ modern pedagogical and didactical methodologies for </a:t>
            </a:r>
            <a:r>
              <a:rPr lang="en-GB" dirty="0">
                <a:solidFill>
                  <a:srgbClr val="FF0000"/>
                </a:solidFill>
              </a:rPr>
              <a:t>innovative ICT teaching and learning settings</a:t>
            </a:r>
            <a:r>
              <a:rPr lang="en-GB" dirty="0"/>
              <a:t>. </a:t>
            </a:r>
            <a:endParaRPr lang="en-US" dirty="0"/>
          </a:p>
          <a:p>
            <a:pPr lvl="0"/>
            <a:r>
              <a:rPr lang="en-GB" dirty="0"/>
              <a:t>Open up higher education in Lebanon and Syria to integrate refugees, IDPs and students from disadvantaged groups including women and rural areas inhabitants in inclusive </a:t>
            </a:r>
            <a:r>
              <a:rPr lang="en-GB" dirty="0">
                <a:solidFill>
                  <a:srgbClr val="FF0000"/>
                </a:solidFill>
              </a:rPr>
              <a:t>virtual classroom settings</a:t>
            </a:r>
            <a:r>
              <a:rPr lang="en-GB" dirty="0"/>
              <a:t>. 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9000" y="1562100"/>
            <a:ext cx="10515600" cy="13255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shift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traditional methods of classroom-based teaching to an up-dated constructivist approach of student- </a:t>
            </a:r>
            <a:r>
              <a:rPr lang="en-GB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centred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3232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funder</a:t>
            </a:r>
            <a:r>
              <a:rPr lang="en-US" dirty="0"/>
              <a:t/>
            </a:r>
            <a:br>
              <a:rPr lang="en-US" dirty="0"/>
            </a:b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EU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STRATEGY</a:t>
            </a:r>
            <a:b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i="1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"smart, sustainable, inclusive growth"</a:t>
            </a:r>
            <a:endParaRPr lang="en-US" b="1" i="1" dirty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3732"/>
            <a:ext cx="10515600" cy="3033280"/>
          </a:xfrm>
        </p:spPr>
        <p:txBody>
          <a:bodyPr/>
          <a:lstStyle/>
          <a:p>
            <a:r>
              <a:rPr lang="en-US" dirty="0" smtClean="0"/>
              <a:t>Increase </a:t>
            </a:r>
            <a:r>
              <a:rPr lang="en-US" dirty="0"/>
              <a:t>the </a:t>
            </a:r>
            <a:r>
              <a:rPr lang="en-US" b="1" dirty="0"/>
              <a:t>skills </a:t>
            </a:r>
            <a:r>
              <a:rPr lang="en-US" dirty="0" smtClean="0"/>
              <a:t>and </a:t>
            </a:r>
            <a:r>
              <a:rPr lang="en-US" b="1" dirty="0" smtClean="0"/>
              <a:t>employability </a:t>
            </a:r>
            <a:r>
              <a:rPr lang="en-US" b="1" dirty="0"/>
              <a:t>of </a:t>
            </a:r>
            <a:r>
              <a:rPr lang="en-US" b="1" dirty="0" smtClean="0"/>
              <a:t>students </a:t>
            </a:r>
            <a:r>
              <a:rPr lang="en-US" dirty="0" smtClean="0"/>
              <a:t>and </a:t>
            </a:r>
            <a:r>
              <a:rPr lang="en-US" dirty="0"/>
              <a:t>contribute </a:t>
            </a:r>
            <a:r>
              <a:rPr lang="en-US" dirty="0" smtClean="0"/>
              <a:t>to the competitiveness </a:t>
            </a:r>
            <a:r>
              <a:rPr lang="en-US" dirty="0"/>
              <a:t>of </a:t>
            </a:r>
            <a:r>
              <a:rPr lang="en-US" dirty="0" smtClean="0"/>
              <a:t>EU economy.</a:t>
            </a:r>
          </a:p>
          <a:p>
            <a:r>
              <a:rPr lang="en-US" dirty="0"/>
              <a:t>Implement the </a:t>
            </a:r>
            <a:r>
              <a:rPr lang="en-US" b="1" dirty="0" smtClean="0"/>
              <a:t>Higher Education Modernizations strategy </a:t>
            </a:r>
            <a:r>
              <a:rPr lang="en-US" dirty="0"/>
              <a:t>in </a:t>
            </a:r>
            <a:r>
              <a:rPr lang="en-US" dirty="0" smtClean="0"/>
              <a:t>program countries </a:t>
            </a:r>
            <a:r>
              <a:rPr lang="en-US" dirty="0"/>
              <a:t>and </a:t>
            </a:r>
            <a:r>
              <a:rPr lang="en-US" b="1" dirty="0"/>
              <a:t>raise </a:t>
            </a:r>
            <a:r>
              <a:rPr lang="en-US" b="1" dirty="0" smtClean="0"/>
              <a:t>the capacity </a:t>
            </a:r>
            <a:r>
              <a:rPr lang="en-US" dirty="0"/>
              <a:t>of </a:t>
            </a:r>
            <a:r>
              <a:rPr lang="en-US" dirty="0" smtClean="0"/>
              <a:t>partner countries.</a:t>
            </a:r>
          </a:p>
          <a:p>
            <a:r>
              <a:rPr lang="en-US" dirty="0"/>
              <a:t>Improve </a:t>
            </a:r>
            <a:r>
              <a:rPr lang="en-US" b="1" dirty="0"/>
              <a:t>quality </a:t>
            </a:r>
            <a:r>
              <a:rPr lang="en-US" b="1" dirty="0" smtClean="0"/>
              <a:t>in teaching </a:t>
            </a:r>
            <a:r>
              <a:rPr lang="en-US" b="1" dirty="0"/>
              <a:t>&amp; </a:t>
            </a:r>
            <a:r>
              <a:rPr lang="en-US" b="1" dirty="0" smtClean="0"/>
              <a:t>learning.</a:t>
            </a:r>
          </a:p>
          <a:p>
            <a:r>
              <a:rPr lang="en-US" dirty="0"/>
              <a:t>Streamline </a:t>
            </a:r>
            <a:r>
              <a:rPr lang="en-US" dirty="0" smtClean="0"/>
              <a:t>the </a:t>
            </a:r>
            <a:r>
              <a:rPr lang="en-US" b="1" dirty="0" smtClean="0"/>
              <a:t>international </a:t>
            </a:r>
            <a:r>
              <a:rPr lang="en-US" b="1" dirty="0"/>
              <a:t>dimension </a:t>
            </a:r>
            <a:r>
              <a:rPr lang="en-US" dirty="0" smtClean="0"/>
              <a:t>in Erasmus+.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4199"/>
            <a:ext cx="12227858" cy="56598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46" y="1201243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PARTNER COUNTRIES,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neighboring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3878" y="2345566"/>
            <a:ext cx="7692528" cy="43513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445" y="1183314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Capacity Building</a:t>
            </a:r>
            <a:r>
              <a:rPr lang="en-US" dirty="0" smtClean="0"/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Higher Education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989" y="2255921"/>
            <a:ext cx="5318974" cy="43513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172"/>
            <a:ext cx="12191999" cy="1325563"/>
          </a:xfrm>
        </p:spPr>
        <p:txBody>
          <a:bodyPr/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DIGIHEALTH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Consortium (Program Countries)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207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rtl="1">
              <a:buNone/>
            </a:pPr>
            <a:r>
              <a:rPr lang="en-GB" b="1" dirty="0"/>
              <a:t>Linnaeus University (Sweden</a:t>
            </a:r>
            <a:r>
              <a:rPr lang="en-GB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Project Coordinator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Grant Holder</a:t>
            </a:r>
          </a:p>
          <a:p>
            <a:pPr marL="0" indent="0" rtl="1">
              <a:buNone/>
            </a:pPr>
            <a:r>
              <a:rPr lang="en-US" b="1" dirty="0" smtClean="0"/>
              <a:t>University </a:t>
            </a:r>
            <a:r>
              <a:rPr lang="en-US" b="1" dirty="0"/>
              <a:t>of Genoa (Italy) 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Project Advisor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Know-How Provider</a:t>
            </a:r>
            <a:endParaRPr lang="en-US" dirty="0"/>
          </a:p>
          <a:p>
            <a:pPr marL="0" indent="0" rtl="1">
              <a:buNone/>
            </a:pPr>
            <a:r>
              <a:rPr lang="en-US" dirty="0"/>
              <a:t> </a:t>
            </a:r>
            <a:r>
              <a:rPr lang="en-US" b="1" dirty="0"/>
              <a:t>Universidad de Santiago de </a:t>
            </a:r>
            <a:r>
              <a:rPr lang="en-US" b="1" dirty="0" err="1"/>
              <a:t>Compostela</a:t>
            </a:r>
            <a:r>
              <a:rPr lang="en-US" b="1" dirty="0"/>
              <a:t> (Spain</a:t>
            </a:r>
            <a:r>
              <a:rPr lang="en-US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Know-How </a:t>
            </a:r>
            <a:r>
              <a:rPr lang="en-US" dirty="0" smtClean="0"/>
              <a:t>Provider</a:t>
            </a:r>
            <a:r>
              <a:rPr lang="en-US" b="1" dirty="0" smtClean="0"/>
              <a:t> </a:t>
            </a:r>
            <a:endParaRPr lang="en-US" b="1" dirty="0"/>
          </a:p>
          <a:p>
            <a:pPr marL="0" indent="0" rtl="1">
              <a:buNone/>
            </a:pPr>
            <a:r>
              <a:rPr lang="en-GB" b="1" dirty="0"/>
              <a:t>Mediterranean Universities Union (Italy</a:t>
            </a:r>
            <a:r>
              <a:rPr lang="en-GB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Quality Control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5732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DIGIHEALTH 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Consortium (Partner Countries Lebanon)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 rtl="1">
              <a:buNone/>
            </a:pPr>
            <a:r>
              <a:rPr lang="en-GB" b="1" dirty="0"/>
              <a:t>Lebanese University </a:t>
            </a:r>
            <a:endParaRPr lang="en-GB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National </a:t>
            </a:r>
            <a:r>
              <a:rPr lang="en-US" dirty="0"/>
              <a:t>Educational Technology Training </a:t>
            </a:r>
            <a:r>
              <a:rPr lang="en-GB" dirty="0" smtClean="0"/>
              <a:t>Centre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Beneficiary</a:t>
            </a:r>
          </a:p>
          <a:p>
            <a:pPr marL="0" indent="0" rtl="1">
              <a:buNone/>
            </a:pPr>
            <a:r>
              <a:rPr lang="en-GB" b="1" dirty="0" smtClean="0"/>
              <a:t>Lebanese </a:t>
            </a:r>
            <a:r>
              <a:rPr lang="en-GB" b="1" dirty="0"/>
              <a:t>International </a:t>
            </a:r>
            <a:r>
              <a:rPr lang="en-GB" b="1" dirty="0" smtClean="0"/>
              <a:t>University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Smart Classroom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Beneficiary</a:t>
            </a:r>
            <a:endParaRPr lang="en-GB" dirty="0"/>
          </a:p>
          <a:p>
            <a:pPr marL="0" indent="0" rtl="1">
              <a:buNone/>
            </a:pPr>
            <a:r>
              <a:rPr lang="en-GB" sz="2700" b="1" dirty="0"/>
              <a:t>Beirut Arab University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Beneficiary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Smart Classroom</a:t>
            </a:r>
          </a:p>
          <a:p>
            <a:pPr marL="0" indent="0" rtl="1">
              <a:buNone/>
            </a:pPr>
            <a:r>
              <a:rPr lang="en-GB" sz="2700" b="1" dirty="0" smtClean="0"/>
              <a:t>Modern </a:t>
            </a:r>
            <a:r>
              <a:rPr lang="en-GB" sz="2700" b="1" dirty="0"/>
              <a:t>University for Business and Science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National Contact Person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Beneficiary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Smart Classroom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 rtl="1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2296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DIGIHEALTH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Consortium (Partner Countries Syria)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621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rtl="1">
              <a:buNone/>
            </a:pPr>
            <a:r>
              <a:rPr lang="en-GB" b="1" dirty="0" smtClean="0"/>
              <a:t>Damascus </a:t>
            </a:r>
            <a:r>
              <a:rPr lang="en-GB" b="1" dirty="0"/>
              <a:t>University </a:t>
            </a:r>
            <a:endParaRPr lang="en-GB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National Centre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Beneficiary</a:t>
            </a:r>
          </a:p>
          <a:p>
            <a:pPr marL="0" indent="0" rtl="1">
              <a:buNone/>
            </a:pPr>
            <a:r>
              <a:rPr lang="en-GB" b="1" dirty="0" smtClean="0"/>
              <a:t>Arab </a:t>
            </a:r>
            <a:r>
              <a:rPr lang="en-GB" b="1" dirty="0"/>
              <a:t>International </a:t>
            </a:r>
            <a:r>
              <a:rPr lang="en-GB" b="1" dirty="0" smtClean="0"/>
              <a:t>University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Project Operational Manager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Educational </a:t>
            </a:r>
            <a:r>
              <a:rPr lang="en-US" dirty="0"/>
              <a:t>Technology Training Centre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Beneficiary</a:t>
            </a:r>
            <a:endParaRPr lang="en-GB" dirty="0"/>
          </a:p>
          <a:p>
            <a:pPr marL="0" indent="0" rtl="1">
              <a:buNone/>
            </a:pPr>
            <a:r>
              <a:rPr lang="en-GB" b="1" dirty="0" smtClean="0"/>
              <a:t>University </a:t>
            </a:r>
            <a:r>
              <a:rPr lang="en-GB" b="1" dirty="0"/>
              <a:t>of Hama </a:t>
            </a:r>
            <a:endParaRPr lang="en-GB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Smart Classroom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Beneficiary</a:t>
            </a:r>
            <a:endParaRPr lang="en-GB" dirty="0"/>
          </a:p>
          <a:p>
            <a:pPr marL="0" indent="0" rtl="1">
              <a:buNone/>
            </a:pP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541" y="1727200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Results &amp; Benefits</a:t>
            </a:r>
            <a:b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3209925"/>
            <a:ext cx="10515600" cy="4351338"/>
          </a:xfrm>
        </p:spPr>
        <p:txBody>
          <a:bodyPr/>
          <a:lstStyle/>
          <a:p>
            <a:r>
              <a:rPr lang="en-US" dirty="0"/>
              <a:t>Educational Technology Training Centre </a:t>
            </a:r>
            <a:endParaRPr lang="en-US" dirty="0" smtClean="0"/>
          </a:p>
          <a:p>
            <a:r>
              <a:rPr lang="en-US" dirty="0" smtClean="0"/>
              <a:t>HR Capacity Building</a:t>
            </a:r>
          </a:p>
          <a:p>
            <a:r>
              <a:rPr lang="en-US" dirty="0" smtClean="0"/>
              <a:t>10 Modules Redeveloped</a:t>
            </a:r>
          </a:p>
          <a:p>
            <a:r>
              <a:rPr lang="en-US" dirty="0" smtClean="0"/>
              <a:t>10 E-Modules Developed </a:t>
            </a:r>
          </a:p>
          <a:p>
            <a:r>
              <a:rPr lang="en-US" dirty="0" smtClean="0"/>
              <a:t>Modern Pedagogy </a:t>
            </a:r>
          </a:p>
          <a:p>
            <a:r>
              <a:rPr lang="en-US" dirty="0" smtClean="0"/>
              <a:t>ICT Integration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1406525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05125"/>
            <a:ext cx="10515600" cy="3952875"/>
          </a:xfrm>
        </p:spPr>
        <p:txBody>
          <a:bodyPr>
            <a:normAutofit fontScale="55000" lnSpcReduction="20000"/>
          </a:bodyPr>
          <a:lstStyle/>
          <a:p>
            <a:r>
              <a:rPr lang="en-US" sz="7200" b="1" dirty="0" smtClean="0"/>
              <a:t>What is DIGIHEALTH </a:t>
            </a:r>
            <a:r>
              <a:rPr lang="en-US" sz="7200" b="1" dirty="0"/>
              <a:t>project</a:t>
            </a:r>
            <a:endParaRPr lang="en-US" sz="7200" b="1" dirty="0" smtClean="0"/>
          </a:p>
          <a:p>
            <a:r>
              <a:rPr lang="en-US" sz="7200" b="1" dirty="0" smtClean="0"/>
              <a:t>Why DIGHEALTH project</a:t>
            </a:r>
          </a:p>
          <a:p>
            <a:r>
              <a:rPr lang="en-US" sz="7200" b="1" dirty="0"/>
              <a:t>DIGIHEALTH </a:t>
            </a:r>
            <a:r>
              <a:rPr lang="en-US" sz="7200" b="1" dirty="0" smtClean="0"/>
              <a:t>Funding</a:t>
            </a:r>
          </a:p>
          <a:p>
            <a:r>
              <a:rPr lang="en-US" sz="7200" b="1" dirty="0"/>
              <a:t>DIGIHEALTH Partners</a:t>
            </a:r>
          </a:p>
          <a:p>
            <a:r>
              <a:rPr lang="en-US" sz="7200" b="1" dirty="0" smtClean="0"/>
              <a:t>Expected Results </a:t>
            </a:r>
            <a:r>
              <a:rPr lang="en-US" sz="7200" b="1" dirty="0"/>
              <a:t>&amp; Benefits</a:t>
            </a:r>
          </a:p>
          <a:p>
            <a:r>
              <a:rPr lang="en-US" sz="7200" b="1" dirty="0" smtClean="0"/>
              <a:t>DIGIHEALTH Work Packages</a:t>
            </a:r>
            <a:endParaRPr lang="en-US" sz="7200" b="1" dirty="0"/>
          </a:p>
          <a:p>
            <a:r>
              <a:rPr lang="en-US" sz="7200" b="1" dirty="0" smtClean="0"/>
              <a:t>Teacher Survey</a:t>
            </a:r>
            <a:r>
              <a:rPr lang="en-US" dirty="0" smtClean="0"/>
              <a:t>             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" name="Picture 16" descr="1200px-Linnaeus_University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576512"/>
            <a:ext cx="1143000" cy="17049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1" y="180822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DIGIHEALTH Target Groups / Beneficiaries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85448"/>
            <a:ext cx="10515600" cy="2567117"/>
          </a:xfrm>
        </p:spPr>
        <p:txBody>
          <a:bodyPr/>
          <a:lstStyle/>
          <a:p>
            <a:r>
              <a:rPr lang="en-US" dirty="0" smtClean="0"/>
              <a:t>Students [ID](Benefit from the </a:t>
            </a:r>
            <a:r>
              <a:rPr lang="en-US" dirty="0"/>
              <a:t>project </a:t>
            </a:r>
            <a:r>
              <a:rPr lang="en-US" dirty="0" smtClean="0"/>
              <a:t>in the </a:t>
            </a:r>
            <a:r>
              <a:rPr lang="en-US" dirty="0"/>
              <a:t>long </a:t>
            </a:r>
            <a:r>
              <a:rPr lang="en-US" dirty="0" smtClean="0"/>
              <a:t>term)</a:t>
            </a:r>
          </a:p>
          <a:p>
            <a:r>
              <a:rPr lang="en-US" dirty="0" smtClean="0"/>
              <a:t>Academic Staff [D] (Beneficiaries of </a:t>
            </a:r>
            <a:r>
              <a:rPr lang="en-US" dirty="0"/>
              <a:t>the </a:t>
            </a:r>
            <a:r>
              <a:rPr lang="en-US" dirty="0" smtClean="0"/>
              <a:t>project)</a:t>
            </a:r>
          </a:p>
          <a:p>
            <a:r>
              <a:rPr lang="en-US" dirty="0" smtClean="0"/>
              <a:t>Trainers (</a:t>
            </a:r>
            <a:r>
              <a:rPr lang="en-US" dirty="0"/>
              <a:t>Users of </a:t>
            </a:r>
            <a:r>
              <a:rPr lang="en-US" dirty="0" smtClean="0"/>
              <a:t>the activities developed by the project)</a:t>
            </a:r>
          </a:p>
          <a:p>
            <a:r>
              <a:rPr lang="en-US" dirty="0" smtClean="0"/>
              <a:t>Center Administrative Staff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8379"/>
            <a:ext cx="10515600" cy="34085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Perpetua" panose="02020502060401020303" pitchFamily="18" charset="0"/>
              </a:rPr>
              <a:t>WP1</a:t>
            </a:r>
            <a:r>
              <a:rPr lang="en-US" dirty="0">
                <a:latin typeface="Perpetua" panose="02020502060401020303" pitchFamily="18" charset="0"/>
              </a:rPr>
              <a:t>: laying-down foundation of DIGIHEALTH (in process))</a:t>
            </a:r>
          </a:p>
          <a:p>
            <a:r>
              <a:rPr lang="en-US" dirty="0">
                <a:latin typeface="Perpetua" panose="02020502060401020303" pitchFamily="18" charset="0"/>
              </a:rPr>
              <a:t>WP2: Capacity building (in process)</a:t>
            </a:r>
          </a:p>
          <a:p>
            <a:pPr marL="0" indent="0">
              <a:buNone/>
            </a:pPr>
            <a:r>
              <a:rPr lang="en-US" b="1" u="sng" dirty="0">
                <a:latin typeface="Perpetua" panose="02020502060401020303" pitchFamily="18" charset="0"/>
              </a:rPr>
              <a:t>Remaining WPs: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Perpetua" panose="02020502060401020303" pitchFamily="18" charset="0"/>
              </a:rPr>
              <a:t>WP3: Centers set-up at LU and DU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Perpetua" panose="02020502060401020303" pitchFamily="18" charset="0"/>
              </a:rPr>
              <a:t>WP4: Quality assurance and evaluation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Perpetua" panose="02020502060401020303" pitchFamily="18" charset="0"/>
              </a:rPr>
              <a:t>WP5: Dissemination and Exploitation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Perpetua" panose="02020502060401020303" pitchFamily="18" charset="0"/>
              </a:rPr>
              <a:t>WP6: 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Perpetua" panose="02020502060401020303" pitchFamily="18" charset="0"/>
              </a:rPr>
              <a:t>WP7: Sustainability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485623" y="1740335"/>
            <a:ext cx="69510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kern="0" dirty="0">
                <a:solidFill>
                  <a:srgbClr val="00B050"/>
                </a:solidFill>
                <a:latin typeface="Perpetua" panose="02020502060401020303" pitchFamily="18" charset="0"/>
                <a:cs typeface="Arial" panose="020B0604020202020204" pitchFamily="34" charset="0"/>
              </a:rPr>
              <a:t>DIGIHEALTH Work Packages (WP)</a:t>
            </a:r>
            <a:r>
              <a:rPr lang="en-US" b="1" i="1" dirty="0">
                <a:solidFill>
                  <a:srgbClr val="00B050"/>
                </a:solidFill>
                <a:latin typeface="Perpetua" panose="02020502060401020303" pitchFamily="18" charset="0"/>
                <a:cs typeface="Arial" panose="020B0604020202020204" pitchFamily="34" charset="0"/>
              </a:rPr>
              <a:t/>
            </a:r>
            <a:br>
              <a:rPr lang="en-US" b="1" i="1" dirty="0">
                <a:solidFill>
                  <a:srgbClr val="00B050"/>
                </a:solidFill>
                <a:latin typeface="Perpetua" panose="02020502060401020303" pitchFamily="18" charset="0"/>
                <a:cs typeface="Arial" panose="020B0604020202020204" pitchFamily="34" charset="0"/>
              </a:rPr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559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15" y="191810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Survey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1237" y="7686627"/>
            <a:ext cx="10515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27279" y="41469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https://forms.gle/j4M6WC4hQGrynbL78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5" name="Picture 1" descr="cleard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leard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449109"/>
            <a:ext cx="9144000" cy="2387600"/>
          </a:xfrm>
        </p:spPr>
        <p:txBody>
          <a:bodyPr/>
          <a:lstStyle/>
          <a:p>
            <a:r>
              <a:rPr lang="en-US" dirty="0" smtClean="0"/>
              <a:t>Thank you for your Listening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928784"/>
            <a:ext cx="9144000" cy="1655762"/>
          </a:xfrm>
        </p:spPr>
        <p:txBody>
          <a:bodyPr/>
          <a:lstStyle/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DIGIHEALTH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b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17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Promoting </a:t>
            </a:r>
            <a:r>
              <a:rPr lang="en-GB" dirty="0"/>
              <a:t>excellence, creative and innovative digital teaching and learning approaches through advanced ICT solutions to </a:t>
            </a:r>
            <a:r>
              <a:rPr lang="en-GB" dirty="0">
                <a:solidFill>
                  <a:srgbClr val="FF0000"/>
                </a:solidFill>
              </a:rPr>
              <a:t>improve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quality of health education</a:t>
            </a:r>
            <a:r>
              <a:rPr lang="en-GB" dirty="0"/>
              <a:t> in order to prepare a well-qualified graduates who are able to adapt to changing healthcare environment, meet societal expectations and sustain healthy environment in Lebanon and Syria</a:t>
            </a:r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3112F-8946-45E1-B313-D043CBA4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2" y="330742"/>
            <a:ext cx="10268456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Perpetua" panose="02020502060401020303" pitchFamily="18" charset="0"/>
              </a:rPr>
              <a:t>Why DIGIHEALTH?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2066D52-1DBD-4EA4-A9DB-2976501E2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692" y="1656305"/>
            <a:ext cx="5640307" cy="376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D2582E-B1C5-4A27-8180-CDCBDC64D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413" y="1567447"/>
            <a:ext cx="5558587" cy="3723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CF77B0-B62E-4B81-BD93-CFD22F4783FA}"/>
              </a:ext>
            </a:extLst>
          </p:cNvPr>
          <p:cNvSpPr txBox="1"/>
          <p:nvPr/>
        </p:nvSpPr>
        <p:spPr>
          <a:xfrm>
            <a:off x="208548" y="5493985"/>
            <a:ext cx="522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Harvard Magazine, September-October 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44" y="5893519"/>
            <a:ext cx="11685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 the first day of the new curriculum’s launch, Gordon professor of medical education Richard </a:t>
            </a:r>
            <a:r>
              <a:rPr lang="en-US" dirty="0" err="1"/>
              <a:t>Schwartzstein</a:t>
            </a:r>
            <a:r>
              <a:rPr lang="en-US" dirty="0"/>
              <a:t> leads an orientation in a large group classroom equipped with interactive technologies that facilitate case-based collaborative learning</a:t>
            </a:r>
          </a:p>
        </p:txBody>
      </p:sp>
    </p:spTree>
    <p:extLst>
      <p:ext uri="{BB962C8B-B14F-4D97-AF65-F5344CB8AC3E}">
        <p14:creationId xmlns:p14="http://schemas.microsoft.com/office/powerpoint/2010/main" val="78166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15070" y="2056686"/>
            <a:ext cx="78990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smtClean="0">
                <a:solidFill>
                  <a:schemeClr val="accent6"/>
                </a:solidFill>
              </a:rPr>
              <a:t>“If </a:t>
            </a:r>
            <a:r>
              <a:rPr lang="en-US" sz="4800" i="1" dirty="0">
                <a:solidFill>
                  <a:schemeClr val="accent6"/>
                </a:solidFill>
              </a:rPr>
              <a:t>we teach today’s students as  we taught yesterday’s</a:t>
            </a:r>
            <a:r>
              <a:rPr lang="en-US" sz="4800" i="1" dirty="0" smtClean="0">
                <a:solidFill>
                  <a:schemeClr val="accent6"/>
                </a:solidFill>
              </a:rPr>
              <a:t>, we </a:t>
            </a:r>
            <a:r>
              <a:rPr lang="en-US" sz="4800" i="1" dirty="0">
                <a:solidFill>
                  <a:schemeClr val="accent6"/>
                </a:solidFill>
              </a:rPr>
              <a:t>rob them of tomorrow</a:t>
            </a:r>
            <a:r>
              <a:rPr lang="en-US" sz="4800" i="1" dirty="0" smtClean="0">
                <a:solidFill>
                  <a:schemeClr val="accent6"/>
                </a:solidFill>
              </a:rPr>
              <a:t>.”</a:t>
            </a:r>
          </a:p>
          <a:p>
            <a:pPr algn="r"/>
            <a:endParaRPr lang="en-US" sz="4800" dirty="0" smtClean="0"/>
          </a:p>
          <a:p>
            <a:pPr algn="r"/>
            <a:r>
              <a:rPr lang="en-US" sz="4800" i="1" dirty="0" smtClean="0">
                <a:solidFill>
                  <a:schemeClr val="accent6"/>
                </a:solidFill>
              </a:rPr>
              <a:t>John </a:t>
            </a:r>
            <a:r>
              <a:rPr lang="en-US" sz="4800" i="1" dirty="0">
                <a:solidFill>
                  <a:schemeClr val="accent6"/>
                </a:solidFill>
              </a:rPr>
              <a:t>Dewey</a:t>
            </a:r>
          </a:p>
          <a:p>
            <a:endParaRPr lang="en-US" sz="4800" i="1" dirty="0" smtClean="0">
              <a:solidFill>
                <a:schemeClr val="accent6"/>
              </a:solidFill>
            </a:endParaRPr>
          </a:p>
          <a:p>
            <a:endParaRPr lang="en-US" sz="4800" dirty="0"/>
          </a:p>
          <a:p>
            <a:endParaRPr lang="en-US" sz="4800" dirty="0" smtClean="0"/>
          </a:p>
          <a:p>
            <a:endParaRPr lang="en-US" sz="4800" dirty="0"/>
          </a:p>
        </p:txBody>
      </p:sp>
      <p:grpSp>
        <p:nvGrpSpPr>
          <p:cNvPr id="6" name="Group 5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7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904753" y="2505881"/>
            <a:ext cx="3825026" cy="37863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8060" y="2510682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Teacher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779" y="6484512"/>
            <a:ext cx="1609860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Curricula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94370" y="6387921"/>
            <a:ext cx="1577664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Student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25896" y="1816935"/>
            <a:ext cx="8639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Teacher-Centered approach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(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Robot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</a:t>
            </a:r>
            <a:r>
              <a:rPr lang="en-US" dirty="0"/>
              <a:t>Will the student experience </a:t>
            </a:r>
            <a:r>
              <a:rPr lang="en-US" dirty="0" smtClean="0"/>
              <a:t> </a:t>
            </a:r>
            <a:r>
              <a:rPr lang="en-US" dirty="0"/>
              <a:t>more</a:t>
            </a:r>
          </a:p>
          <a:p>
            <a:r>
              <a:rPr lang="en-US" dirty="0" smtClean="0"/>
              <a:t>Be more important </a:t>
            </a:r>
            <a:r>
              <a:rPr lang="en-US" dirty="0"/>
              <a:t>than the course content?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83202" y="5884503"/>
            <a:ext cx="2790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fact memorization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49018" y="2376596"/>
            <a:ext cx="253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Monopoly of Knowledge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612" y="5515171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Form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5"/>
          <a:stretch/>
        </p:blipFill>
        <p:spPr>
          <a:xfrm>
            <a:off x="8596133" y="1449757"/>
            <a:ext cx="2466975" cy="131538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3803560" y="2975021"/>
            <a:ext cx="3825026" cy="3786388"/>
          </a:xfrm>
          <a:prstGeom prst="triangle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06909" y="3588326"/>
            <a:ext cx="355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Student: </a:t>
            </a:r>
            <a:r>
              <a:rPr lang="en-US" b="1" dirty="0" smtClean="0">
                <a:solidFill>
                  <a:srgbClr val="FF0000"/>
                </a:solidFill>
              </a:rPr>
              <a:t>Skills &amp; competencies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779" y="6484512"/>
            <a:ext cx="1609860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Curricula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94370" y="6387921"/>
            <a:ext cx="1609860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Facilitator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64404" y="1705400"/>
            <a:ext cx="8639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Student-Centered approach: 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Modern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is </a:t>
            </a:r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not </a:t>
            </a:r>
            <a:r>
              <a:rPr lang="en-US" b="1" strike="sngStrik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qualified  Teachers = Successful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Learners Teach students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critically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appraise and synthesize </a:t>
            </a:r>
            <a:r>
              <a:rPr lang="en-US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rather than focus on fact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memorization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7431" y="5645153"/>
            <a:ext cx="394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Changing curricular emphasis </a:t>
            </a:r>
            <a:r>
              <a:rPr lang="en-US" dirty="0" smtClean="0"/>
              <a:t>—competencies </a:t>
            </a:r>
            <a:r>
              <a:rPr lang="en-US" dirty="0"/>
              <a:t>and milestones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99300" y="5903976"/>
            <a:ext cx="263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Need for life-long learning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56800" y="2943534"/>
            <a:ext cx="2743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New generation of learners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3" y="3060131"/>
            <a:ext cx="2424545" cy="149801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7" b="55154"/>
          <a:stretch/>
        </p:blipFill>
        <p:spPr>
          <a:xfrm>
            <a:off x="5344511" y="2110755"/>
            <a:ext cx="6667500" cy="1159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999" y="2798793"/>
            <a:ext cx="230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Design Thinking (T)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4638" y="2353187"/>
            <a:ext cx="305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New Skills and Competencies</a:t>
            </a:r>
            <a:endParaRPr lang="en-US" b="1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/>
          <a:stretch/>
        </p:blipFill>
        <p:spPr>
          <a:xfrm>
            <a:off x="7051964" y="4192088"/>
            <a:ext cx="3588327" cy="24338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30632" y="3664823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Critical Thinking (T&amp;S)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9"/>
          <a:stretch/>
        </p:blipFill>
        <p:spPr>
          <a:xfrm>
            <a:off x="266145" y="3142270"/>
            <a:ext cx="5776981" cy="321408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798619"/>
            <a:ext cx="2921811" cy="1951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354" y="2317800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Digital Skills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0552" y="1686232"/>
            <a:ext cx="10515600" cy="646257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b="1" i="1" dirty="0" smtClean="0"/>
              <a:t>Technology-Enhanced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7" y="4897991"/>
            <a:ext cx="3996843" cy="1665351"/>
          </a:xfrm>
        </p:spPr>
      </p:pic>
      <p:sp>
        <p:nvSpPr>
          <p:cNvPr id="7" name="TextBox 6"/>
          <p:cNvSpPr txBox="1"/>
          <p:nvPr/>
        </p:nvSpPr>
        <p:spPr>
          <a:xfrm>
            <a:off x="4455566" y="4768985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Simulation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29341" y="3007786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flipped </a:t>
            </a:r>
            <a:r>
              <a:rPr lang="en-US" b="1" dirty="0" smtClean="0"/>
              <a:t>Classroom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42" y="3429000"/>
            <a:ext cx="4964857" cy="32535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1409" y="0"/>
            <a:ext cx="12211888" cy="1479140"/>
            <a:chOff x="0" y="-100343"/>
            <a:chExt cx="12211888" cy="14791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9670" y="157870"/>
              <a:ext cx="3502218" cy="924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041" y="62901"/>
              <a:ext cx="2001541" cy="1152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6" descr="C:\Users\n-aljebbeh\Desktop\الجامعة العربية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0199" y="498632"/>
              <a:ext cx="3295937" cy="48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857" y="-100343"/>
              <a:ext cx="1562678" cy="147914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0" y="1352141"/>
              <a:ext cx="12192000" cy="1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Erasmus+ Capacity Building in Higher Education  598243-EPP-1-2018-1- SE-EPPKA2-CBHE-JP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933</Words>
  <Application>Microsoft Office PowerPoint</Application>
  <PresentationFormat>Widescreen</PresentationFormat>
  <Paragraphs>149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Rounded MT Bold</vt:lpstr>
      <vt:lpstr>Calibri</vt:lpstr>
      <vt:lpstr>Calibri Light</vt:lpstr>
      <vt:lpstr>Perpetua</vt:lpstr>
      <vt:lpstr>Times New Roman</vt:lpstr>
      <vt:lpstr>Wingdings</vt:lpstr>
      <vt:lpstr>Office Theme</vt:lpstr>
      <vt:lpstr>Innovative Digital Skills &amp; Teaching Methods 4 Effective Health Education in Lebanon &amp; Syria</vt:lpstr>
      <vt:lpstr>Agenda</vt:lpstr>
      <vt:lpstr>  What is DIGIHEALTH  Project </vt:lpstr>
      <vt:lpstr>Why DIGIHEALTH?</vt:lpstr>
      <vt:lpstr>PowerPoint Presentation</vt:lpstr>
      <vt:lpstr>PowerPoint Presentation</vt:lpstr>
      <vt:lpstr>PowerPoint Presentation</vt:lpstr>
      <vt:lpstr>PowerPoint Presentation</vt:lpstr>
      <vt:lpstr>Technology-Enhanced Education </vt:lpstr>
      <vt:lpstr>How to shift from traditional methods of classroom-based teaching to an up-dated constructivist approach of student- centred learning </vt:lpstr>
      <vt:lpstr>How to shift from traditional methods of classroom-based teaching to an up-dated constructivist approach of student- centred learning </vt:lpstr>
      <vt:lpstr>Who is the funder EU 2020 STRATEGY "smart, sustainable, inclusive growth"</vt:lpstr>
      <vt:lpstr>PowerPoint Presentation</vt:lpstr>
      <vt:lpstr>PARTNER COUNTRIES, neighboring EU</vt:lpstr>
      <vt:lpstr>Capacity Building in Higher Education </vt:lpstr>
      <vt:lpstr>DIGIHEALTH Consortium (Program Countries)</vt:lpstr>
      <vt:lpstr>DIGIHEALTH Consortium (Partner Countries Lebanon)</vt:lpstr>
      <vt:lpstr>DIGIHEALTH Consortium (Partner Countries Syria)</vt:lpstr>
      <vt:lpstr>Expected Results &amp; Benefits  </vt:lpstr>
      <vt:lpstr>DIGIHEALTH Target Groups / Beneficiaries</vt:lpstr>
      <vt:lpstr>PowerPoint Presentation</vt:lpstr>
      <vt:lpstr>Teacher Survey</vt:lpstr>
      <vt:lpstr>Thank you for your Listening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Digital skills &amp; teaching methods 4 effective health education in Lebanon &amp; Syria</dc:title>
  <dc:creator>HP</dc:creator>
  <cp:lastModifiedBy>HP</cp:lastModifiedBy>
  <cp:revision>119</cp:revision>
  <dcterms:created xsi:type="dcterms:W3CDTF">2019-07-09T08:28:00Z</dcterms:created>
  <dcterms:modified xsi:type="dcterms:W3CDTF">2019-10-01T06:01:01Z</dcterms:modified>
</cp:coreProperties>
</file>